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slides/charts/chart1.xml" ContentType="application/vnd.openxmlformats-officedocument.drawingml.chart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xlsx" ContentType="application/vnd.openxmlformats-officedocument.spreadsheetml.sheet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3892f888a1249b2" /><Relationship Type="http://schemas.openxmlformats.org/officeDocument/2006/relationships/extended-properties" Target="/docProps/app.xml" Id="R9b29817a8d9b456c" /><Relationship Type="http://schemas.openxmlformats.org/officeDocument/2006/relationships/officeDocument" Target="/ppt/presentation.xml" Id="R5ae62fed13114e6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82dbd7e034a4bc7"/>
  </p:sldMasterIdLst>
  <p:notesMasterIdLst>
    <p:notesMasterId xmlns:r="http://schemas.openxmlformats.org/officeDocument/2006/relationships" r:id="Rb9a8d5fe0d454703"/>
  </p:notesMasterIdLst>
  <p:sldIdLst>
    <p:sldId xmlns:r="http://schemas.openxmlformats.org/officeDocument/2006/relationships" id="256" r:id="R8bede5c1f6b64590"/>
    <p:sldId xmlns:r="http://schemas.openxmlformats.org/officeDocument/2006/relationships" id="257" r:id="R9a800ddfcb91414d"/>
    <p:sldId xmlns:r="http://schemas.openxmlformats.org/officeDocument/2006/relationships" id="258" r:id="R022539c6c5b2414f"/>
    <p:sldId xmlns:r="http://schemas.openxmlformats.org/officeDocument/2006/relationships" id="259" r:id="R5a928e5f0e214bc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98136862b084620" /><Relationship Type="http://schemas.openxmlformats.org/officeDocument/2006/relationships/slideMaster" Target="/ppt/slideMasters/slideMaster1.xml" Id="Rb82dbd7e034a4bc7" /><Relationship Type="http://schemas.openxmlformats.org/officeDocument/2006/relationships/notesMaster" Target="/ppt/notesMasters/notesMaster1.xml" Id="Rb9a8d5fe0d454703" /><Relationship Type="http://schemas.openxmlformats.org/officeDocument/2006/relationships/presProps" Target="/ppt/presProps.xml" Id="R69d7ffd7ea4b47f5" /><Relationship Type="http://schemas.openxmlformats.org/officeDocument/2006/relationships/tableStyles" Target="/ppt/tableStyles.xml" Id="R3854dffb8711476d" /><Relationship Type="http://schemas.openxmlformats.org/officeDocument/2006/relationships/slide" Target="/ppt/slides/slide1.xml" Id="R8bede5c1f6b64590" /><Relationship Type="http://schemas.openxmlformats.org/officeDocument/2006/relationships/slide" Target="/ppt/slides/slide2.xml" Id="R9a800ddfcb91414d" /><Relationship Type="http://schemas.openxmlformats.org/officeDocument/2006/relationships/slide" Target="/ppt/slides/slide3.xml" Id="R022539c6c5b2414f" /><Relationship Type="http://schemas.openxmlformats.org/officeDocument/2006/relationships/slide" Target="/ppt/slides/slide4.xml" Id="R5a928e5f0e214bc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ffc90e48f1c415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b5c592694ca4114" /><Relationship Type="http://schemas.openxmlformats.org/officeDocument/2006/relationships/notesMaster" Target="/ppt/notesMasters/notesMaster1.xml" Id="R811ad6172182479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90f25c0d38c411a" /><Relationship Type="http://schemas.openxmlformats.org/officeDocument/2006/relationships/notesMaster" Target="/ppt/notesMasters/notesMaster1.xml" Id="R2671f2a773a7430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ec9e1471a1d4c0c" /><Relationship Type="http://schemas.openxmlformats.org/officeDocument/2006/relationships/notesMaster" Target="/ppt/notesMasters/notesMaster1.xml" Id="R86117e056f544c1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e56b2db715f4082" /><Relationship Type="http://schemas.openxmlformats.org/officeDocument/2006/relationships/notesMaster" Target="/ppt/notesMasters/notesMaster1.xml" Id="R386e693194d2444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Dwyer, M. R. (2026). SEPS:PRISM methodology reference, version 1.2, 18 October 2026. Society for Evolutionary Parasite Systematics. Current implementation includes manual and prototype paths; no validated end-to-end classifier claimed.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SEPS Nematode Profile Morphometry. Two assistant-initialized polygons in 2023BaViNematode9(3).jpg. No physical calibration or independent specimen replication.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SEPS rim_metrics.csv. Feret ratio is not eccentricity. The differences concern two selected regions, not species means.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Kuhl &amp; Giardina (1982), doi:10.1016/0146-664X(82)90034-X. SEPS Fourier_Reconstruction_Error.csv and Nematode Profile Morphometry report.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35db7b3cb73452f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867982950df436b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0cc03f8431f4618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d43a732984c40bb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aa862c9563f4d55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32ea5a5d1be4ff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9F428D7-786F-44A4-AE41-EE30C67C51E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3FB8EBCC-41BD-403C-96C2-CE8947802CDE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D7DBB3B5-4247-447F-A1A7-8B695E9B4D2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B6544E22-F1F5-42F9-922F-5FC184D21DE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6D199950-ABEF-48CD-976D-AC5D8560DDF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B424B5B1-DBF0-462B-BEBE-4277F65EE8A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040B730A-4416-438E-9CAE-9ACF1C800EF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81DE2F3D-3CC0-4A16-8A76-27E993227379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F3FD2AA-73ED-488C-8247-E7977C3B783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1C102D3B-AA71-470F-96F6-BD5E50A34C6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81348c7d4cb4577" /><Relationship Type="http://schemas.openxmlformats.org/officeDocument/2006/relationships/slideLayout" Target="/ppt/slideLayouts/slideLayout1.xml" Id="R2e2d95dd93e542cd" /><Relationship Type="http://schemas.openxmlformats.org/officeDocument/2006/relationships/slideLayout" Target="/ppt/slideLayouts/slideLayout2.xml" Id="Rfe4561c3105b472a" /><Relationship Type="http://schemas.openxmlformats.org/officeDocument/2006/relationships/slideLayout" Target="/ppt/slideLayouts/slideLayout3.xml" Id="Rba81c44ac0804f73" /><Relationship Type="http://schemas.openxmlformats.org/officeDocument/2006/relationships/slideLayout" Target="/ppt/slideLayouts/slideLayout4.xml" Id="R0b82b40c3ead42e4" /><Relationship Type="http://schemas.openxmlformats.org/officeDocument/2006/relationships/slideLayout" Target="/ppt/slideLayouts/slideLayout5.xml" Id="Rc2353a0d097743cc" /><Relationship Type="http://schemas.openxmlformats.org/officeDocument/2006/relationships/slideLayout" Target="/ppt/slideLayouts/slideLayout6.xml" Id="R10fc87c9af9e4a2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e2d95dd93e542cd"/>
    <p:sldLayoutId xmlns:r="http://schemas.openxmlformats.org/officeDocument/2006/relationships" id="2147483650" r:id="Rfe4561c3105b472a"/>
    <p:sldLayoutId xmlns:r="http://schemas.openxmlformats.org/officeDocument/2006/relationships" id="2147483651" r:id="Rba81c44ac0804f73"/>
    <p:sldLayoutId xmlns:r="http://schemas.openxmlformats.org/officeDocument/2006/relationships" id="2147483652" r:id="R0b82b40c3ead42e4"/>
    <p:sldLayoutId xmlns:r="http://schemas.openxmlformats.org/officeDocument/2006/relationships" id="2147483653" r:id="Rc2353a0d097743cc"/>
    <p:sldLayoutId xmlns:r="http://schemas.openxmlformats.org/officeDocument/2006/relationships" id="2147483654" r:id="R10fc87c9af9e4a2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21b47f3f5874cca" /><Relationship Type="http://schemas.openxmlformats.org/officeDocument/2006/relationships/image" Target="/ppt/media/image.png" Id="R5757781e014a488f" /><Relationship Type="http://schemas.openxmlformats.org/officeDocument/2006/relationships/image" Target="/ppt/media/image.jpeg" Id="R59f35d2296524a30" /><Relationship Type="http://schemas.openxmlformats.org/officeDocument/2006/relationships/notesSlide" Target="/ppt/notesSlides/notesSlide1.xml" Id="R51636a8a9dcf4df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bb519bd1fa644f4" /><Relationship Type="http://schemas.openxmlformats.org/officeDocument/2006/relationships/image" Target="/ppt/media/image2.png" Id="Raecdf812be574e4b" /><Relationship Type="http://schemas.openxmlformats.org/officeDocument/2006/relationships/notesSlide" Target="/ppt/notesSlides/notesSlide2.xml" Id="Rcc68c959d3ff42d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fd7dda481d14728" /><Relationship Type="http://schemas.openxmlformats.org/officeDocument/2006/relationships/image" Target="/ppt/media/image3.png" Id="R4b65a3687bf844d1" /><Relationship Type="http://schemas.openxmlformats.org/officeDocument/2006/relationships/chart" Target="/ppt/slides/charts/chart1.xml" Id="Rfbe9c501533a4357" /><Relationship Type="http://schemas.openxmlformats.org/officeDocument/2006/relationships/notesSlide" Target="/ppt/notesSlides/notesSlide3.xml" Id="R8b0c62cf8901488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6d637471aef428d" /><Relationship Type="http://schemas.openxmlformats.org/officeDocument/2006/relationships/image" Target="/ppt/media/image4.png" Id="R813fc144579945ac" /><Relationship Type="http://schemas.openxmlformats.org/officeDocument/2006/relationships/notesSlide" Target="/ppt/notesSlides/notesSlide4.xml" Id="R32b271eed1d042db" /></Relationships>
</file>

<file path=ppt/slides/charts/_rels/chart1.xml.rels>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chart1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col"/>
        <c:grouping val="clustered"/>
        <c:varyColors val="0"/>
        <c:ser>
          <c:idx val="0"/>
          <c:order val="0"/>
          <c:tx>
            <c:v>Maximum / minimum Feret</c:v>
          </c:tx>
          <c:spPr>
            <a:solidFill xmlns:a="http://schemas.openxmlformats.org/drawingml/2006/main">
              <a:srgbClr val="2166A0"/>
            </a:solidFill>
          </c:spPr>
          <c:invertIfNegative val="0"/>
          <c:cat>
            <c:strRef>
              <c:f>'Chart Data'!$A$2:$A$3</c:f>
              <c:strCache>
                <c:ptCount val="2"/>
                <c:pt idx="0">
                  <c:v>R1</c:v>
                </c:pt>
                <c:pt idx="1">
                  <c:v>R2</c:v>
                </c:pt>
              </c:strCache>
            </c:strRef>
          </c:cat>
          <c:val>
            <c:numRef>
              <c:f>'Chart Data'!$B$2:$B$3</c:f>
              <c:numCache>
                <c:formatCode>General</c:formatCode>
                <c:ptCount val="2"/>
                <c:pt idx="0">
                  <c:v>1.323276</c:v>
                </c:pt>
                <c:pt idx="1">
                  <c:v>1.228296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425">
                  <a:solidFill>
                    <a:srgbClr val="102F55"/>
                  </a:solidFill>
                  <a:latin typeface="Arial"/>
                  <a:ea typeface="Arial"/>
                  <a:cs typeface="Arial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575">
                <a:solidFill>
                  <a:srgbClr val="102F55"/>
                </a:solidFill>
                <a:latin typeface="Arial"/>
                <a:ea typeface="Arial"/>
                <a:cs typeface="Arial"/>
              </a:defRPr>
            </a:pPr>
          </a:p>
        </c:txPr>
        <c:crossAx val="48672768"/>
      </c:catAx>
      <c:valAx>
        <c:axId val="48672768"/>
        <c:scaling>
          <c:orientation val="minMax"/>
          <c:min val="0"/>
        </c:scaling>
        <c:delete val="0"/>
        <c:axPos val="l"/>
        <c:majorGridlines>
          <c:spPr>
            <a:ln xmlns:a="http://schemas.openxmlformats.org/drawingml/2006/main" w="9525">
              <a:solidFill>
                <a:srgbClr val="DBE5ED"/>
              </a:solidFill>
              <a:prstDash val="solid"/>
            </a:ln>
          </c:spPr>
        </c:majorGridlines>
        <c:title>
          <c:tx>
            <c:rich>
              <a:bodyPr xmlns:a="http://schemas.openxmlformats.org/drawingml/2006/main"/>
              <a:lstStyle xmlns:a="http://schemas.openxmlformats.org/drawingml/2006/main"/>
              <a:p xmlns:a="http://schemas.openxmlformats.org/drawingml/2006/main">
                <a:r>
                  <a:rPr sz="1575">
                    <a:solidFill>
                      <a:srgbClr val="102F55"/>
                    </a:solidFill>
                    <a:latin typeface="Arial"/>
                    <a:ea typeface="Arial"/>
                    <a:cs typeface="Arial"/>
                  </a:rPr>
                  <a:t>Dimensionless ratio</a:t>
                </a:r>
              </a:p>
            </c:rich>
          </c:tx>
          <c:overlay val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575">
                  <a:solidFill>
                    <a:srgbClr val="102F55"/>
                  </a:solidFill>
                  <a:latin typeface="Arial"/>
                  <a:ea typeface="Arial"/>
                  <a:cs typeface="Arial"/>
                </a:defRPr>
              </a:pPr>
            </a:p>
          </c:txPr>
        </c:title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425">
                <a:solidFill>
                  <a:srgbClr val="102F55"/>
                </a:solidFill>
                <a:latin typeface="Arial"/>
                <a:ea typeface="Arial"/>
                <a:cs typeface="Arial"/>
              </a:defRPr>
            </a:pPr>
          </a:p>
        </c:txPr>
        <c:crossAx val="48650112"/>
        <c:crossBetween val="between"/>
      </c:valAx>
      <c:spPr>
        <a:solidFill xmlns:a="http://schemas.openxmlformats.org/drawingml/2006/main">
          <a:srgbClr val="FFFFFF"/>
        </a:solidFill>
      </c:spPr>
    </c:plotArea>
    <c:plotVisOnly val="1"/>
  </c:chart>
  <c:spPr>
    <a:solidFill xmlns:a="http://schemas.openxmlformats.org/drawingml/2006/main">
      <a:srgbClr val="FFFFFF"/>
    </a:solidFill>
  </c:spPr>
  <c:externalData r:id="rIdChartSnapshot1">
    <c:autoUpdate val="0"/>
  </c:externalData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52A460F-31E1-483A-BFDC-667E50484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10287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defPPr>
            <a:lvl1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1pPr>
            <a:lvl2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2pPr>
            <a:lvl3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3pPr>
            <a:lvl4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4pPr>
            <a:lvl5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5pPr>
            <a:lvl6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6pPr>
            <a:lvl7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7pPr>
            <a:lvl8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8pPr>
            <a:lvl9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r>
              <a:t/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31F5B63-67E6-4A37-9856-E0D191FFECC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757781e014a488f"/>
          <a:stretch xmlns:a="http://schemas.openxmlformats.org/drawingml/2006/main"/>
        </p:blipFill>
        <p:spPr>
          <a:xfrm xmlns:a="http://schemas.openxmlformats.org/drawingml/2006/main">
            <a:off x="11144250" y="333375"/>
            <a:ext cx="552450" cy="55245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1EA689B-206E-420F-BDA9-1EB85D3F8C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7620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26C80"/>
                </a:solidFill>
                <a:latin typeface="Arial"/>
                <a:ea typeface="Arial"/>
                <a:cs typeface="Arial"/>
              </a:rPr>
              <a:t>SEPS:PRISM   M. R. Dwyer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4E274E1-76F2-4487-BA33-24CEDBF91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38900"/>
            <a:ext cx="4286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26C80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F7EA83A-5F5E-4EBE-8635-20827F043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71625"/>
            <a:ext cx="61912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45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defPPr>
            <a:lvl1pPr>
              <a:defRPr sz="45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1pPr>
            <a:lvl2pPr>
              <a:defRPr sz="45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2pPr>
            <a:lvl3pPr>
              <a:defRPr sz="45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3pPr>
            <a:lvl4pPr>
              <a:defRPr sz="45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4pPr>
            <a:lvl5pPr>
              <a:defRPr sz="45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5pPr>
            <a:lvl6pPr>
              <a:defRPr sz="45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6pPr>
            <a:lvl7pPr>
              <a:defRPr sz="45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7pPr>
            <a:lvl8pPr>
              <a:defRPr sz="45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8pPr>
            <a:lvl9pPr>
              <a:defRPr sz="45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45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pPr>
            <a:r>
              <a:rPr sz="4500" b="0">
                <a:solidFill>
                  <a:srgbClr val="102F55"/>
                </a:solidFill>
                <a:latin typeface="Arial"/>
                <a:ea typeface="Arial"/>
                <a:cs typeface="Arial"/>
              </a:rPr>
              <a:t>HookFuse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2A6016E-B6CE-42D9-82E1-9DC6B85C8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0"/>
            <a:ext cx="57150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526C80"/>
                </a:solidFill>
                <a:latin typeface="Arial"/>
                <a:ea typeface="Arial"/>
                <a:cs typeface="Arial"/>
              </a:rPr>
              <a:t>Diagnostic character measurement and shape analysis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DB733D1-56CF-4466-B84C-B54450F9F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10125"/>
            <a:ext cx="6191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26C80"/>
                </a:solidFill>
                <a:latin typeface="Arial"/>
                <a:ea typeface="Arial"/>
                <a:cs typeface="Arial"/>
              </a:rPr>
              <a:t>Society for Evolutionary Parasite Systematics</a:t>
            </a:r>
          </a:p>
        </p:txBody>
      </p:sp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0B6860D-8188-4445-A7CF-704BEE79AF3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9f35d2296524a30"/>
          <a:stretch xmlns:a="http://schemas.openxmlformats.org/drawingml/2006/main"/>
        </p:blipFill>
        <p:spPr>
          <a:xfrm xmlns:a="http://schemas.openxmlformats.org/drawingml/2006/main">
            <a:off x="7334250" y="1857375"/>
            <a:ext cx="4191000" cy="31432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72390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4628C72-80B2-4056-B67C-1BCE89A18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10287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defPPr>
            <a:lvl1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1pPr>
            <a:lvl2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2pPr>
            <a:lvl3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3pPr>
            <a:lvl4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4pPr>
            <a:lvl5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5pPr>
            <a:lvl6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6pPr>
            <a:lvl7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7pPr>
            <a:lvl8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8pPr>
            <a:lvl9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102F55"/>
                </a:solidFill>
                <a:latin typeface="Arial"/>
                <a:ea typeface="Arial"/>
                <a:cs typeface="Arial"/>
              </a:rPr>
              <a:t>Two traced profiles in one source frame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CA50473-33AB-4004-AD42-362A7F8DBC4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ecdf812be574e4b"/>
          <a:stretch xmlns:a="http://schemas.openxmlformats.org/drawingml/2006/main"/>
        </p:blipFill>
        <p:spPr>
          <a:xfrm xmlns:a="http://schemas.openxmlformats.org/drawingml/2006/main">
            <a:off x="11144250" y="333375"/>
            <a:ext cx="552450" cy="55245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CE579AA-A691-4485-9D7D-C8CF22B53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7620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26C80"/>
                </a:solidFill>
                <a:latin typeface="Arial"/>
                <a:ea typeface="Arial"/>
                <a:cs typeface="Arial"/>
              </a:rPr>
              <a:t>SEPS:PRISM   M. R. Dwyer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18F5009-44F8-46A7-94C7-80082BEC6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38900"/>
            <a:ext cx="4286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26C80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3E45774-A9F2-44CC-BE94-2DAFBF7E30E8}"/>
              </a:ext>
            </a:extLst>
          </p:cNvPr>
          <p:cNvGraphicFramePr/>
          <p:nvPr/>
        </p:nvGraphicFramePr>
        <p:xfrm>
          <a:off xmlns:a="http://schemas.openxmlformats.org/drawingml/2006/main" x="609600" y="1381125"/>
          <a:ext xmlns:a="http://schemas.openxmlformats.org/drawingml/2006/main" cx="10972800" cy="40957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657600"/>
                <a:gridCol w="3657600"/>
                <a:gridCol w="3657600"/>
              </a:tblGrid>
              <a:tr h="682625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Quantity</a:t>
                      </a:r>
                    </a:p>
                  </a:txBody>
                  <a:tcPr marL="91440" marR="91440" marT="45720" marB="45720">
                    <a:solidFill>
                      <a:srgbClr val="102F5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R1</a:t>
                      </a:r>
                    </a:p>
                  </a:txBody>
                  <a:tcPr marL="91440" marR="91440" marT="45720" marB="45720">
                    <a:solidFill>
                      <a:srgbClr val="102F5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R2</a:t>
                      </a:r>
                    </a:p>
                  </a:txBody>
                  <a:tcPr marL="91440" marR="91440" marT="45720" marB="45720">
                    <a:solidFill>
                      <a:srgbClr val="102F55"/>
                    </a:solidFill>
                  </a:tcPr>
                </a:tc>
              </a:tr>
              <a:tr h="68262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02F55"/>
                          </a:solidFill>
                          <a:latin typeface="Arial"/>
                          <a:ea typeface="Arial"/>
                          <a:cs typeface="Arial"/>
                        </a:rPr>
                        <a:t>Area (px²)</a:t>
                      </a:r>
                    </a:p>
                  </a:txBody>
                  <a:tcPr marL="91440" marR="91440" marT="45720" marB="45720">
                    <a:solidFill>
                      <a:srgbClr val="F0F5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02F55"/>
                          </a:solidFill>
                          <a:latin typeface="Arial"/>
                          <a:ea typeface="Arial"/>
                          <a:cs typeface="Arial"/>
                        </a:rPr>
                        <a:t>2856.20</a:t>
                      </a:r>
                    </a:p>
                  </a:txBody>
                  <a:tcPr marL="91440" marR="91440" marT="45720" marB="45720">
                    <a:solidFill>
                      <a:srgbClr val="F0F5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02F55"/>
                          </a:solidFill>
                          <a:latin typeface="Arial"/>
                          <a:ea typeface="Arial"/>
                          <a:cs typeface="Arial"/>
                        </a:rPr>
                        <a:t>3292.88</a:t>
                      </a:r>
                    </a:p>
                  </a:txBody>
                  <a:tcPr marL="91440" marR="91440" marT="45720" marB="45720">
                    <a:solidFill>
                      <a:srgbClr val="F0F5F8"/>
                    </a:solidFill>
                  </a:tcPr>
                </a:tc>
              </a:tr>
              <a:tr h="68262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02F55"/>
                          </a:solidFill>
                          <a:latin typeface="Arial"/>
                          <a:ea typeface="Arial"/>
                          <a:cs typeface="Arial"/>
                        </a:rPr>
                        <a:t>Perimeter (px)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02F55"/>
                          </a:solidFill>
                          <a:latin typeface="Arial"/>
                          <a:ea typeface="Arial"/>
                          <a:cs typeface="Arial"/>
                        </a:rPr>
                        <a:t>193.05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02F55"/>
                          </a:solidFill>
                          <a:latin typeface="Arial"/>
                          <a:ea typeface="Arial"/>
                          <a:cs typeface="Arial"/>
                        </a:rPr>
                        <a:t>205.84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68262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02F55"/>
                          </a:solidFill>
                          <a:latin typeface="Arial"/>
                          <a:ea typeface="Arial"/>
                          <a:cs typeface="Arial"/>
                        </a:rPr>
                        <a:t>Maximum Feret (px)</a:t>
                      </a:r>
                    </a:p>
                  </a:txBody>
                  <a:tcPr marL="91440" marR="91440" marT="45720" marB="45720">
                    <a:solidFill>
                      <a:srgbClr val="F0F5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02F55"/>
                          </a:solidFill>
                          <a:latin typeface="Arial"/>
                          <a:ea typeface="Arial"/>
                          <a:cs typeface="Arial"/>
                        </a:rPr>
                        <a:t>68.84</a:t>
                      </a:r>
                    </a:p>
                  </a:txBody>
                  <a:tcPr marL="91440" marR="91440" marT="45720" marB="45720">
                    <a:solidFill>
                      <a:srgbClr val="F0F5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02F55"/>
                          </a:solidFill>
                          <a:latin typeface="Arial"/>
                          <a:ea typeface="Arial"/>
                          <a:cs typeface="Arial"/>
                        </a:rPr>
                        <a:t>73.54</a:t>
                      </a:r>
                    </a:p>
                  </a:txBody>
                  <a:tcPr marL="91440" marR="91440" marT="45720" marB="45720">
                    <a:solidFill>
                      <a:srgbClr val="F0F5F8"/>
                    </a:solidFill>
                  </a:tcPr>
                </a:tc>
              </a:tr>
              <a:tr h="68262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02F55"/>
                          </a:solidFill>
                          <a:latin typeface="Arial"/>
                          <a:ea typeface="Arial"/>
                          <a:cs typeface="Arial"/>
                        </a:rPr>
                        <a:t>Minimum Feret (px)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02F55"/>
                          </a:solidFill>
                          <a:latin typeface="Arial"/>
                          <a:ea typeface="Arial"/>
                          <a:cs typeface="Arial"/>
                        </a:rPr>
                        <a:t>52.02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02F55"/>
                          </a:solidFill>
                          <a:latin typeface="Arial"/>
                          <a:ea typeface="Arial"/>
                          <a:cs typeface="Arial"/>
                        </a:rPr>
                        <a:t>59.87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68262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02F55"/>
                          </a:solidFill>
                          <a:latin typeface="Arial"/>
                          <a:ea typeface="Arial"/>
                          <a:cs typeface="Arial"/>
                        </a:rPr>
                        <a:t>Circularity</a:t>
                      </a:r>
                    </a:p>
                  </a:txBody>
                  <a:tcPr marL="91440" marR="91440" marT="45720" marB="45720">
                    <a:solidFill>
                      <a:srgbClr val="F0F5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02F55"/>
                          </a:solidFill>
                          <a:latin typeface="Arial"/>
                          <a:ea typeface="Arial"/>
                          <a:cs typeface="Arial"/>
                        </a:rPr>
                        <a:t>0.9631</a:t>
                      </a:r>
                    </a:p>
                  </a:txBody>
                  <a:tcPr marL="91440" marR="91440" marT="45720" marB="45720">
                    <a:solidFill>
                      <a:srgbClr val="F0F5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02F55"/>
                          </a:solidFill>
                          <a:latin typeface="Arial"/>
                          <a:ea typeface="Arial"/>
                          <a:cs typeface="Arial"/>
                        </a:rPr>
                        <a:t>0.9766</a:t>
                      </a:r>
                    </a:p>
                  </a:txBody>
                  <a:tcPr marL="91440" marR="91440" marT="45720" marB="45720">
                    <a:solidFill>
                      <a:srgbClr val="F0F5F8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963A6A5-DCD1-4BAD-A1E8-94CE0494CA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95950"/>
            <a:ext cx="10972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26C80"/>
                </a:solidFill>
                <a:latin typeface="Arial"/>
                <a:ea typeface="Arial"/>
                <a:cs typeface="Arial"/>
              </a:rPr>
              <a:t>SEPS Nematode Profile Morphometry. Two assistant-initialized polygons in 2023BaViNematode9(3).jpg. No physical calibration or independent specimen replication.</a:t>
            </a:r>
          </a:p>
        </p:txBody>
      </p:sp>
    </p:spTree>
    <p:extLst>
      <p:ext uri="{BB962C8B-B14F-4D97-AF65-F5344CB8AC3E}">
        <p14:creationId xmlns:p14="http://schemas.microsoft.com/office/powerpoint/2010/main" val="41679674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2D9A39A-3951-47F8-96E0-B061426AC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10287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defPPr>
            <a:lvl1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1pPr>
            <a:lvl2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2pPr>
            <a:lvl3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3pPr>
            <a:lvl4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4pPr>
            <a:lvl5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5pPr>
            <a:lvl6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6pPr>
            <a:lvl7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7pPr>
            <a:lvl8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8pPr>
            <a:lvl9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102F55"/>
                </a:solidFill>
                <a:latin typeface="Arial"/>
                <a:ea typeface="Arial"/>
                <a:cs typeface="Arial"/>
              </a:rPr>
              <a:t>Feret ratios describe the selected outlines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11E583D-54AC-4591-81B1-066874C8AC2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b65a3687bf844d1"/>
          <a:stretch xmlns:a="http://schemas.openxmlformats.org/drawingml/2006/main"/>
        </p:blipFill>
        <p:spPr>
          <a:xfrm xmlns:a="http://schemas.openxmlformats.org/drawingml/2006/main">
            <a:off x="11144250" y="333375"/>
            <a:ext cx="552450" cy="55245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279AB16-B5EA-476B-BD54-6115DD768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7620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26C80"/>
                </a:solidFill>
                <a:latin typeface="Arial"/>
                <a:ea typeface="Arial"/>
                <a:cs typeface="Arial"/>
              </a:rPr>
              <a:t>SEPS:PRISM   M. R. Dwyer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C8E64C9-38FF-41F3-A8EC-4D8CA7748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38900"/>
            <a:ext cx="4286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26C80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graphicFrame>
        <p:nvGraphicFramePr>
          <p:cNvPr id="5" name="Chart">
            <a:extLst xmlns:a="http://schemas.openxmlformats.org/drawingml/2006/main">
              <a:ext uri="{FF2B5EF4-FFF2-40B4-BE49-F238E27FC236}">
                <a16:creationId xmlns:a16="http://schemas.microsoft.com/office/drawing/2014/main" id="{55D78636-A0AE-44F8-8E82-69F003F643EA}"/>
              </a:ext>
            </a:extLst>
          </p:cNvPr>
          <p:cNvGraphicFramePr/>
          <p:nvPr/>
        </p:nvGraphicFramePr>
        <p:xfrm>
          <a:off xmlns:a="http://schemas.openxmlformats.org/drawingml/2006/main" x="857250" y="1476375"/>
          <a:ext xmlns:a="http://schemas.openxmlformats.org/drawingml/2006/main" cx="10477500" cy="390525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fbe9c501533a4357"/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DF0A2BD-7E0C-41FA-A98B-77BE52EF76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95950"/>
            <a:ext cx="10972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26C80"/>
                </a:solidFill>
                <a:latin typeface="Arial"/>
                <a:ea typeface="Arial"/>
                <a:cs typeface="Arial"/>
              </a:rPr>
              <a:t>SEPS rim_metrics.csv. Feret ratio is not eccentricity. The differences concern two selected regions, not species means.</a:t>
            </a:r>
          </a:p>
        </p:txBody>
      </p:sp>
    </p:spTree>
    <p:extLst>
      <p:ext uri="{BB962C8B-B14F-4D97-AF65-F5344CB8AC3E}">
        <p14:creationId xmlns:p14="http://schemas.microsoft.com/office/powerpoint/2010/main" val="189887885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2632B7F-B199-4EB4-801D-8E94C7F6D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10287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defPPr>
            <a:lvl1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1pPr>
            <a:lvl2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2pPr>
            <a:lvl3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3pPr>
            <a:lvl4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4pPr>
            <a:lvl5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5pPr>
            <a:lvl6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6pPr>
            <a:lvl7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7pPr>
            <a:lvl8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8pPr>
            <a:lvl9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102F55"/>
                </a:solidFill>
                <a:latin typeface="Arial"/>
                <a:ea typeface="Arial"/>
                <a:cs typeface="Arial"/>
              </a:rPr>
              <a:t>Fourier reconstruction and anatomy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44A7E1B-66A1-433A-8013-601B4A2FF52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13fc144579945ac"/>
          <a:stretch xmlns:a="http://schemas.openxmlformats.org/drawingml/2006/main"/>
        </p:blipFill>
        <p:spPr>
          <a:xfrm xmlns:a="http://schemas.openxmlformats.org/drawingml/2006/main">
            <a:off x="11144250" y="333375"/>
            <a:ext cx="552450" cy="55245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CC63002-65A6-4B64-968B-A04810854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7620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26C80"/>
                </a:solidFill>
                <a:latin typeface="Arial"/>
                <a:ea typeface="Arial"/>
                <a:cs typeface="Arial"/>
              </a:rPr>
              <a:t>SEPS:PRISM   M. R. Dwyer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57D24CF-7E3A-4935-8541-F9771C285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38900"/>
            <a:ext cx="4286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26C80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CFD2958-53A3-4F00-B522-B388376F1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5048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166A0"/>
                </a:solidFill>
                <a:latin typeface="Arial"/>
                <a:ea typeface="Arial"/>
                <a:cs typeface="Arial"/>
              </a:rPr>
              <a:t>Numerical result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44484A6-3CF0-4C03-B0F5-0BBA389A3E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43125"/>
            <a:ext cx="5048250" cy="3667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02F55"/>
                </a:solidFill>
                <a:latin typeface="Arial"/>
                <a:ea typeface="Arial"/>
                <a:cs typeface="Arial"/>
              </a:rPr>
              <a:t>At eight harmonics, RMS error equals 0.0973 px for R1 and 0.1164 px for R2.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02F55"/>
                </a:solidFill>
                <a:latin typeface="Arial"/>
                <a:ea typeface="Arial"/>
                <a:cs typeface="Arial"/>
              </a:rPr>
              <a:t>The reference is the selected polygon.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C3B2ECC-38FC-43DE-9CA5-BF86FC645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428750"/>
            <a:ext cx="5048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166A0"/>
                </a:solidFill>
                <a:latin typeface="Arial"/>
                <a:ea typeface="Arial"/>
                <a:cs typeface="Arial"/>
              </a:rPr>
              <a:t>Biological interpretation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230BDAD-5C04-44DB-AD15-A16DC8808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143125"/>
            <a:ext cx="5048250" cy="3667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02F55"/>
                </a:solidFill>
                <a:latin typeface="Arial"/>
                <a:ea typeface="Arial"/>
                <a:cs typeface="Arial"/>
              </a:rPr>
              <a:t>A close reconstruction reproduces the trace.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02F55"/>
                </a:solidFill>
                <a:latin typeface="Arial"/>
                <a:ea typeface="Arial"/>
                <a:cs typeface="Arial"/>
              </a:rPr>
              <a:t>It cannot establish that the analyst chose the correct anatomical boundary.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02F55"/>
                </a:solidFill>
                <a:latin typeface="Arial"/>
                <a:ea typeface="Arial"/>
                <a:cs typeface="Arial"/>
              </a:rPr>
              <a:t>Retain vertices, normalization and harmonic count.</a:t>
            </a:r>
          </a:p>
        </p:txBody>
      </p:sp>
    </p:spTree>
    <p:extLst>
      <p:ext uri="{BB962C8B-B14F-4D97-AF65-F5344CB8AC3E}">
        <p14:creationId xmlns:p14="http://schemas.microsoft.com/office/powerpoint/2010/main" val="105547818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2026-10-22T02:23:10.8610000Z</dcterms:created>
  <dcterms:modified xsi:type="dcterms:W3CDTF">2026-10-22T02:23:10.8610000Z</dcterms:modified>
</coreProperties>
</file>