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51f3c8560fb4772" /><Relationship Type="http://schemas.openxmlformats.org/officeDocument/2006/relationships/extended-properties" Target="/docProps/app.xml" Id="Rddc15b150d584c73" /><Relationship Type="http://schemas.openxmlformats.org/officeDocument/2006/relationships/officeDocument" Target="/ppt/presentation.xml" Id="R2d55a31ecc66423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d216b96cea34760"/>
  </p:sldMasterIdLst>
  <p:notesMasterIdLst>
    <p:notesMasterId xmlns:r="http://schemas.openxmlformats.org/officeDocument/2006/relationships" r:id="R74fdb33073ce4227"/>
  </p:notesMasterIdLst>
  <p:sldIdLst>
    <p:sldId xmlns:r="http://schemas.openxmlformats.org/officeDocument/2006/relationships" id="256" r:id="Re45a38d8ec394c67"/>
    <p:sldId xmlns:r="http://schemas.openxmlformats.org/officeDocument/2006/relationships" id="257" r:id="R604cd245bed04f06"/>
    <p:sldId xmlns:r="http://schemas.openxmlformats.org/officeDocument/2006/relationships" id="258" r:id="R381a7f4ae5754a91"/>
    <p:sldId xmlns:r="http://schemas.openxmlformats.org/officeDocument/2006/relationships" id="259" r:id="R84fe5cbd7f594dd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a1381706b74780" /><Relationship Type="http://schemas.openxmlformats.org/officeDocument/2006/relationships/slideMaster" Target="/ppt/slideMasters/slideMaster1.xml" Id="R1d216b96cea34760" /><Relationship Type="http://schemas.openxmlformats.org/officeDocument/2006/relationships/notesMaster" Target="/ppt/notesMasters/notesMaster1.xml" Id="R74fdb33073ce4227" /><Relationship Type="http://schemas.openxmlformats.org/officeDocument/2006/relationships/presProps" Target="/ppt/presProps.xml" Id="Re2cbda7fd3534bfa" /><Relationship Type="http://schemas.openxmlformats.org/officeDocument/2006/relationships/tableStyles" Target="/ppt/tableStyles.xml" Id="Rb70cbcb4f91e4d5d" /><Relationship Type="http://schemas.openxmlformats.org/officeDocument/2006/relationships/slide" Target="/ppt/slides/slide1.xml" Id="Re45a38d8ec394c67" /><Relationship Type="http://schemas.openxmlformats.org/officeDocument/2006/relationships/slide" Target="/ppt/slides/slide2.xml" Id="R604cd245bed04f06" /><Relationship Type="http://schemas.openxmlformats.org/officeDocument/2006/relationships/slide" Target="/ppt/slides/slide3.xml" Id="R381a7f4ae5754a91" /><Relationship Type="http://schemas.openxmlformats.org/officeDocument/2006/relationships/slide" Target="/ppt/slides/slide4.xml" Id="R84fe5cbd7f594dd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3dc253c0c1340f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a8f600918bd4507" /><Relationship Type="http://schemas.openxmlformats.org/officeDocument/2006/relationships/notesMaster" Target="/ppt/notesMasters/notesMaster1.xml" Id="R7a1f006a9a6a4fc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e237479db2645e2" /><Relationship Type="http://schemas.openxmlformats.org/officeDocument/2006/relationships/notesMaster" Target="/ppt/notesMasters/notesMaster1.xml" Id="Rbfd76e9d434a404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1a880ab2fa44360" /><Relationship Type="http://schemas.openxmlformats.org/officeDocument/2006/relationships/notesMaster" Target="/ppt/notesMasters/notesMaster1.xml" Id="R68ca47fca1184bd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4a70be6b2964320" /><Relationship Type="http://schemas.openxmlformats.org/officeDocument/2006/relationships/notesMaster" Target="/ppt/notesMasters/notesMaster1.xml" Id="R853c7ac6c3e7479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Dwyer, M. R. (2026). SEPS:PRISM methodology reference, version 1.2, 18 October 2026. Society for Evolutionary Parasite Systematics. Current implementation includes manual and prototype paths; no validated end-to-end classifier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Dwyer, M. R. (2026). SEPS:PRISM methodology reference, version 1.2, 18 October 2026. Society for Evolutionary Parasite Systematics. Current implementation includes manual and prototype paths; no validated end-to-end classifier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Dwyer, M. R. (2026). SEPS:PRISM methodology reference, version 1.2, 18 October 2026. Society for Evolutionary Parasite Systematics. Current implementation includes manual and prototype paths; no validated end-to-end classifier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Dwyer, M. R. (2026). SEPS:PRISM methodology reference, version 1.2, 18 October 2026. Society for Evolutionary Parasite Systematics. Current implementation includes manual and prototype paths; no validated end-to-end classifier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58ee19fc014fc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ead23ef1af48f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71b4f4175940b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abf1180bf448e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20b5e019f34c9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65052d9afe450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9760E62-6A43-466E-B9EB-E1110E98729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E34E936-1855-4DFE-8C07-69F52FFA3CC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A4F8976-7366-4125-8E5C-B615B3D1E4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494E1DE-6010-40DD-864A-1D5E9272BA4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BE62728-2424-4432-9BC4-35673B8F764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E3DD8BB-1BF2-4CE1-943C-E636F268BF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856796C-9D67-4D87-935E-D73B62D541B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511C481-60D4-4872-88DE-E1076B92CE9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85B300B-84A0-4A0B-96B0-BFF77717782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9492BA3-294C-46F0-A9EA-56315C3979B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48ea4123c664b12" /><Relationship Type="http://schemas.openxmlformats.org/officeDocument/2006/relationships/slideLayout" Target="/ppt/slideLayouts/slideLayout1.xml" Id="Rcad1ddda64864505" /><Relationship Type="http://schemas.openxmlformats.org/officeDocument/2006/relationships/slideLayout" Target="/ppt/slideLayouts/slideLayout2.xml" Id="R67ab7b942f724569" /><Relationship Type="http://schemas.openxmlformats.org/officeDocument/2006/relationships/slideLayout" Target="/ppt/slideLayouts/slideLayout3.xml" Id="R4ccb2d6466944f58" /><Relationship Type="http://schemas.openxmlformats.org/officeDocument/2006/relationships/slideLayout" Target="/ppt/slideLayouts/slideLayout4.xml" Id="R9c9fedf592ab4b81" /><Relationship Type="http://schemas.openxmlformats.org/officeDocument/2006/relationships/slideLayout" Target="/ppt/slideLayouts/slideLayout5.xml" Id="R1f62c369bd9044c9" /><Relationship Type="http://schemas.openxmlformats.org/officeDocument/2006/relationships/slideLayout" Target="/ppt/slideLayouts/slideLayout6.xml" Id="Rf2272bb22c6045a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ad1ddda64864505"/>
    <p:sldLayoutId xmlns:r="http://schemas.openxmlformats.org/officeDocument/2006/relationships" id="2147483650" r:id="R67ab7b942f724569"/>
    <p:sldLayoutId xmlns:r="http://schemas.openxmlformats.org/officeDocument/2006/relationships" id="2147483651" r:id="R4ccb2d6466944f58"/>
    <p:sldLayoutId xmlns:r="http://schemas.openxmlformats.org/officeDocument/2006/relationships" id="2147483652" r:id="R9c9fedf592ab4b81"/>
    <p:sldLayoutId xmlns:r="http://schemas.openxmlformats.org/officeDocument/2006/relationships" id="2147483653" r:id="R1f62c369bd9044c9"/>
    <p:sldLayoutId xmlns:r="http://schemas.openxmlformats.org/officeDocument/2006/relationships" id="2147483654" r:id="Rf2272bb22c6045a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3ecf97ec2548d3" /><Relationship Type="http://schemas.openxmlformats.org/officeDocument/2006/relationships/image" Target="/ppt/media/image.png" Id="R69467bb2a40d4473" /><Relationship Type="http://schemas.openxmlformats.org/officeDocument/2006/relationships/image" Target="/ppt/media/image.jpeg" Id="R1264baf447174cc9" /><Relationship Type="http://schemas.openxmlformats.org/officeDocument/2006/relationships/notesSlide" Target="/ppt/notesSlides/notesSlide1.xml" Id="Ra83b859d13044f7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2c0fce12cf4b65" /><Relationship Type="http://schemas.openxmlformats.org/officeDocument/2006/relationships/image" Target="/ppt/media/image2.png" Id="Rb71f8765b9af4c8d" /><Relationship Type="http://schemas.openxmlformats.org/officeDocument/2006/relationships/notesSlide" Target="/ppt/notesSlides/notesSlide2.xml" Id="R3c0079013bd249f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c00878d2914d8b" /><Relationship Type="http://schemas.openxmlformats.org/officeDocument/2006/relationships/image" Target="/ppt/media/image3.png" Id="R0fdb25895bef4963" /><Relationship Type="http://schemas.openxmlformats.org/officeDocument/2006/relationships/notesSlide" Target="/ppt/notesSlides/notesSlide3.xml" Id="R5d03c5482c194de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06bfce7d6640b4" /><Relationship Type="http://schemas.openxmlformats.org/officeDocument/2006/relationships/image" Target="/ppt/media/image4.png" Id="Rf0469856683a4041" /><Relationship Type="http://schemas.openxmlformats.org/officeDocument/2006/relationships/notesSlide" Target="/ppt/notesSlides/notesSlide4.xml" Id="R4202baea13ce4f0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AE896F-470A-4951-ADD2-0949664FF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r>
              <a:t/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BBDBF1-F474-4CEC-9FD6-D65BA46B72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467bb2a40d4473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BEC6EF-7806-44B6-8E30-911FDD1D5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540CCC-73A2-41A1-ABC2-8C322F36C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334FCC-4AF8-4A01-9F11-674F0C7C0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71625"/>
            <a:ext cx="619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45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TEGUMENT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0E452D-0764-49E5-A419-B6822666C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5715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Source-linked image preparation and boundary review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93FA38-AD06-40A2-92F5-E8A2D53EB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0125"/>
            <a:ext cx="619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Society for Evolutionary Parasite Systematics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CD14B0-9460-40F7-991C-187C6439AE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64baf447174cc9"/>
          <a:stretch xmlns:a="http://schemas.openxmlformats.org/drawingml/2006/main"/>
        </p:blipFill>
        <p:spPr>
          <a:xfrm xmlns:a="http://schemas.openxmlformats.org/drawingml/2006/main">
            <a:off x="7334250" y="1857375"/>
            <a:ext cx="4191000" cy="3143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1421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D7CA30-B824-453B-9F6D-F139B43A6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Image preparation records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C3911F-E736-4B03-AA00-C27E0DB488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1f8765b9af4c8d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1D2F3E-585F-4724-9146-F214550BB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E3034E-9F8E-4D42-9654-6F474FA1C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0F71FB-9D15-4B58-884C-1DA81FBF5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66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defPPr>
            <a:lvl1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1pPr>
            <a:lvl2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2pPr>
            <a:lvl3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3pPr>
            <a:lvl4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4pPr>
            <a:lvl5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5pPr>
            <a:lvl6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6pPr>
            <a:lvl7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7pPr>
            <a:lvl8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8pPr>
            <a:lvl9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D37A2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E59073-A62C-4E1A-B558-5B13DCDBB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138112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Original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0CE894-EAAB-4186-8DC1-C90D03AE8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1924050"/>
            <a:ext cx="4286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Retain pixels, checksum and acquisition metadata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A82DA2-5A93-4C87-A548-4D0448CD7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381125"/>
            <a:ext cx="66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defPPr>
            <a:lvl1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1pPr>
            <a:lvl2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2pPr>
            <a:lvl3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3pPr>
            <a:lvl4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4pPr>
            <a:lvl5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5pPr>
            <a:lvl6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6pPr>
            <a:lvl7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7pPr>
            <a:lvl8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8pPr>
            <a:lvl9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D37A2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F52817-F859-4EA0-92C2-8ED90A0FC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38112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Region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CB12E0-4804-45AC-8473-AADE1AFDE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24050"/>
            <a:ext cx="4286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Record crop coordinates in the original image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4A0670-D072-466D-850A-FAE8BE8C3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66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defPPr>
            <a:lvl1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1pPr>
            <a:lvl2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2pPr>
            <a:lvl3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3pPr>
            <a:lvl4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4pPr>
            <a:lvl5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5pPr>
            <a:lvl6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6pPr>
            <a:lvl7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7pPr>
            <a:lvl8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8pPr>
            <a:lvl9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D37A2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059A1E-F5B3-49FA-8929-267856C22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47662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Boundary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5192DC-73BE-4FF9-B21F-8730A4EBD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019550"/>
            <a:ext cx="4286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Review masks, overlap and clipped structures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267FEE-727D-472E-8705-1ABF63CCA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476625"/>
            <a:ext cx="66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defPPr>
            <a:lvl1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1pPr>
            <a:lvl2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2pPr>
            <a:lvl3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3pPr>
            <a:lvl4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4pPr>
            <a:lvl5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5pPr>
            <a:lvl6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6pPr>
            <a:lvl7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7pPr>
            <a:lvl8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8pPr>
            <a:lvl9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D37A2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404487-5FD9-4428-B084-4F79A3ADE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347662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Derivative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F47C0F-1CC3-442E-91E0-45FCCCC2C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4019550"/>
            <a:ext cx="4286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Retain transforms and the source relationship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CE66E1-C585-43FA-B014-986918C10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5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Current specification includes manual review and prototype paths.</a:t>
            </a:r>
          </a:p>
        </p:txBody>
      </p:sp>
    </p:spTree>
    <p:extLst>
      <p:ext uri="{BB962C8B-B14F-4D97-AF65-F5344CB8AC3E}">
        <p14:creationId xmlns:p14="http://schemas.microsoft.com/office/powerpoint/2010/main" val="3800402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6D0B9A-5A0C-4168-8744-4661E18E8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A boundary depends on the task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406CDE-E0ED-475D-BC3E-5E91C794D1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db25895bef4963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492713-A224-48A3-8E35-157C17FAF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490576-D955-4310-AB78-E01916E33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11A119-19AC-4191-BEF7-FF525686F007}"/>
              </a:ext>
            </a:extLst>
          </p:cNvPr>
          <p:cNvGraphicFramePr/>
          <p:nvPr/>
        </p:nvGraphicFramePr>
        <p:xfrm>
          <a:off xmlns:a="http://schemas.openxmlformats.org/drawingml/2006/main" x="609600" y="1381125"/>
          <a:ext xmlns:a="http://schemas.openxmlformats.org/drawingml/2006/main" cx="10972800" cy="3476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69532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Task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Required review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Consequence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Whole-body outline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Continuity and overlapping organisms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Reject bridges across separate structures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Hook or spicule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Tip, base and view orientation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Partial visibility limits length claims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Egg profile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Wall and internal objects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Avoid including debris in the boundary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Stitched whole mount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Seams and local transforms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Verify scale throughout the composite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9098D7-CF85-42F1-82B8-619DA230F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Dwyer, M. R. (2026). SEPS:PRISM methodology reference, version 1.2, 18 October 2026. Society for Evolutionary Parasite Systematics. Current implementation includes manual and prototype paths; no validated end-to-end classifier claimed.</a:t>
            </a:r>
          </a:p>
        </p:txBody>
      </p:sp>
    </p:spTree>
    <p:extLst>
      <p:ext uri="{BB962C8B-B14F-4D97-AF65-F5344CB8AC3E}">
        <p14:creationId xmlns:p14="http://schemas.microsoft.com/office/powerpoint/2010/main" val="4844874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FEEC32-06B9-48E0-B9B9-10A35230C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Evaluation of segmentation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02DEFF-1FA0-4F09-882F-EAFA9B10A1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469856683a4041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134462-136F-41E4-B621-CEBA10C1E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1D3854-7317-4FAF-B79E-382E4C0F4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DC2AA2-B621-40FC-A8C8-D78A49D35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166A0"/>
                </a:solidFill>
                <a:latin typeface="Arial"/>
                <a:ea typeface="Arial"/>
                <a:cs typeface="Arial"/>
              </a:rPr>
              <a:t>Overlap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0797F4-6DE9-43D1-A5FD-520E9BDAF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5048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IoU = intersection area / union area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Dice = 2 × intersection / total mask area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Compare against reviewed reference masks.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17B1FE-D8C8-430D-9C3C-2F86EF8A5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42875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166A0"/>
                </a:solidFill>
                <a:latin typeface="Arial"/>
                <a:ea typeface="Arial"/>
                <a:cs typeface="Arial"/>
              </a:rPr>
              <a:t>Diagnostic completeness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2F509F-ABA6-410B-AC1B-EA621AF7B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143125"/>
            <a:ext cx="5048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Check whether the mask retains the structure that matters.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A small missing tip can change a measurement despite high overlap.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No segmentation performance estimate exists for this recovered set.</a:t>
            </a:r>
          </a:p>
        </p:txBody>
      </p:sp>
    </p:spTree>
    <p:extLst>
      <p:ext uri="{BB962C8B-B14F-4D97-AF65-F5344CB8AC3E}">
        <p14:creationId xmlns:p14="http://schemas.microsoft.com/office/powerpoint/2010/main" val="3917770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2026-10-22T02:23:08.4210000Z</dcterms:created>
  <dcterms:modified xsi:type="dcterms:W3CDTF">2026-10-22T02:23:08.4210000Z</dcterms:modified>
</coreProperties>
</file>