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c478d02e324cd0" /><Relationship Type="http://schemas.openxmlformats.org/officeDocument/2006/relationships/extended-properties" Target="/docProps/app.xml" Id="R9153647e2f5d4054" /><Relationship Type="http://schemas.openxmlformats.org/officeDocument/2006/relationships/officeDocument" Target="/ppt/presentation.xml" Id="R92244dc12f7341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f4036d6f6e409e"/>
  </p:sldMasterIdLst>
  <p:notesMasterIdLst>
    <p:notesMasterId xmlns:r="http://schemas.openxmlformats.org/officeDocument/2006/relationships" r:id="R5f2938d447d241cd"/>
  </p:notesMasterIdLst>
  <p:sldIdLst>
    <p:sldId xmlns:r="http://schemas.openxmlformats.org/officeDocument/2006/relationships" id="256" r:id="Rac6022c3c7ec4085"/>
    <p:sldId xmlns:r="http://schemas.openxmlformats.org/officeDocument/2006/relationships" id="257" r:id="R2af5a09f8ea64a5d"/>
    <p:sldId xmlns:r="http://schemas.openxmlformats.org/officeDocument/2006/relationships" id="258" r:id="R1e07ffba302d4103"/>
    <p:sldId xmlns:r="http://schemas.openxmlformats.org/officeDocument/2006/relationships" id="259" r:id="Ra8c864bbeec041b1"/>
    <p:sldId xmlns:r="http://schemas.openxmlformats.org/officeDocument/2006/relationships" id="260" r:id="Rb2da944249ae4237"/>
    <p:sldId xmlns:r="http://schemas.openxmlformats.org/officeDocument/2006/relationships" id="261" r:id="R13c20a7475ce4e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a955934dd54300" /><Relationship Type="http://schemas.openxmlformats.org/officeDocument/2006/relationships/slideMaster" Target="/ppt/slideMasters/slideMaster1.xml" Id="R1af4036d6f6e409e" /><Relationship Type="http://schemas.openxmlformats.org/officeDocument/2006/relationships/notesMaster" Target="/ppt/notesMasters/notesMaster1.xml" Id="R5f2938d447d241cd" /><Relationship Type="http://schemas.openxmlformats.org/officeDocument/2006/relationships/presProps" Target="/ppt/presProps.xml" Id="R47aed4afe878473e" /><Relationship Type="http://schemas.openxmlformats.org/officeDocument/2006/relationships/tableStyles" Target="/ppt/tableStyles.xml" Id="R8b1a48c6571442f3" /><Relationship Type="http://schemas.openxmlformats.org/officeDocument/2006/relationships/slide" Target="/ppt/slides/slide1.xml" Id="Rac6022c3c7ec4085" /><Relationship Type="http://schemas.openxmlformats.org/officeDocument/2006/relationships/slide" Target="/ppt/slides/slide2.xml" Id="R2af5a09f8ea64a5d" /><Relationship Type="http://schemas.openxmlformats.org/officeDocument/2006/relationships/slide" Target="/ppt/slides/slide3.xml" Id="R1e07ffba302d4103" /><Relationship Type="http://schemas.openxmlformats.org/officeDocument/2006/relationships/slide" Target="/ppt/slides/slide4.xml" Id="Ra8c864bbeec041b1" /><Relationship Type="http://schemas.openxmlformats.org/officeDocument/2006/relationships/slide" Target="/ppt/slides/slide5.xml" Id="Rb2da944249ae4237" /><Relationship Type="http://schemas.openxmlformats.org/officeDocument/2006/relationships/slide" Target="/ppt/slides/slide6.xml" Id="R13c20a7475ce4e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d3e85b726748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c3d1f9269949f9" /><Relationship Type="http://schemas.openxmlformats.org/officeDocument/2006/relationships/notesMaster" Target="/ppt/notesMasters/notesMaster1.xml" Id="R388880ea838943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c68e95df224efb" /><Relationship Type="http://schemas.openxmlformats.org/officeDocument/2006/relationships/notesMaster" Target="/ppt/notesMasters/notesMaster1.xml" Id="Rf0aaf96c1c264d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572ccced77401f" /><Relationship Type="http://schemas.openxmlformats.org/officeDocument/2006/relationships/notesMaster" Target="/ppt/notesMasters/notesMaster1.xml" Id="R08744758602c42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d5a653215e84212" /><Relationship Type="http://schemas.openxmlformats.org/officeDocument/2006/relationships/notesMaster" Target="/ppt/notesMasters/notesMaster1.xml" Id="R7615e646d8f54a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6ada7aaf424b53" /><Relationship Type="http://schemas.openxmlformats.org/officeDocument/2006/relationships/notesMaster" Target="/ppt/notesMasters/notesMaster1.xml" Id="R61279716b22d46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8a68ba35844ea8" /><Relationship Type="http://schemas.openxmlformats.org/officeDocument/2006/relationships/notesMaster" Target="/ppt/notesMasters/notesMaster1.xml" Id="R86ebaaf9945846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ESA presentation, supplied source. Twenty-two positive lizards and 35 parasites. The complete eligible examination denominator remains unavailable, so these are not prevalence estimates.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Everglades synthesis Appendix A. The positive fractions concern archival rows with unresolved examination eligibility. Taxon and organ allocations remain unresolved.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U.S. Census Bureau 2025 county boundaries. SEPS archival synthesis Appendix B and regional context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Everglades Host Counts and Ecology. Context: Miller et al. (2018), doi:10.1002/ece3.3557; Miller et al. (2020), doi:10.1002/ecs2.3153.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Necropsy master workbook, Sheet1 rows 2–195. The lizard subtotal matches the earlier 22-host, 35-organism series. Agreement does not establish individual specimen joins.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1a900df4114f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ce36db5af345a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b54c00885e484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a1826fe2d2407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fc7b739699472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5c8c8f1fef4d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B74BAD-C46D-4DE8-9DE6-AECEA86775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B8329C6-6638-4A97-85F7-8CE14A1D0D2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8810345-8A5A-4263-9199-201F846B23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82F77D-D01C-441B-9C22-08596CB245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905DAF6-1735-4977-8350-298B4B4E07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2FBC0F7-5670-478B-AB3D-405DB3E5E5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62BA80B-AF8C-4B1A-91E0-D83A412C3A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1E7DD3D-C46B-4E71-BE1E-E4CFB2BC31B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E5E6A5-E98E-4F68-8B95-F2C2A37B73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10C183-3600-400E-BAF6-ED00D508FF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ce2ba7ff164392" /><Relationship Type="http://schemas.openxmlformats.org/officeDocument/2006/relationships/slideLayout" Target="/ppt/slideLayouts/slideLayout1.xml" Id="R91c9b907089444b6" /><Relationship Type="http://schemas.openxmlformats.org/officeDocument/2006/relationships/slideLayout" Target="/ppt/slideLayouts/slideLayout2.xml" Id="R12217ee005754cbe" /><Relationship Type="http://schemas.openxmlformats.org/officeDocument/2006/relationships/slideLayout" Target="/ppt/slideLayouts/slideLayout3.xml" Id="Rc0fc9146d4204bdb" /><Relationship Type="http://schemas.openxmlformats.org/officeDocument/2006/relationships/slideLayout" Target="/ppt/slideLayouts/slideLayout4.xml" Id="R5f51fe6210304029" /><Relationship Type="http://schemas.openxmlformats.org/officeDocument/2006/relationships/slideLayout" Target="/ppt/slideLayouts/slideLayout5.xml" Id="R8111bfc38b5242a2" /><Relationship Type="http://schemas.openxmlformats.org/officeDocument/2006/relationships/slideLayout" Target="/ppt/slideLayouts/slideLayout6.xml" Id="R874b6a9784ba46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c9b907089444b6"/>
    <p:sldLayoutId xmlns:r="http://schemas.openxmlformats.org/officeDocument/2006/relationships" id="2147483650" r:id="R12217ee005754cbe"/>
    <p:sldLayoutId xmlns:r="http://schemas.openxmlformats.org/officeDocument/2006/relationships" id="2147483651" r:id="Rc0fc9146d4204bdb"/>
    <p:sldLayoutId xmlns:r="http://schemas.openxmlformats.org/officeDocument/2006/relationships" id="2147483652" r:id="R5f51fe6210304029"/>
    <p:sldLayoutId xmlns:r="http://schemas.openxmlformats.org/officeDocument/2006/relationships" id="2147483653" r:id="R8111bfc38b5242a2"/>
    <p:sldLayoutId xmlns:r="http://schemas.openxmlformats.org/officeDocument/2006/relationships" id="2147483654" r:id="R874b6a9784ba46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16ec85b0c44412" /><Relationship Type="http://schemas.openxmlformats.org/officeDocument/2006/relationships/image" Target="/ppt/media/image.png" Id="R1fdf4402ab384b9d" /><Relationship Type="http://schemas.openxmlformats.org/officeDocument/2006/relationships/notesSlide" Target="/ppt/notesSlides/notesSlide1.xml" Id="R5863ed9819154a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88145360fb46d9" /><Relationship Type="http://schemas.openxmlformats.org/officeDocument/2006/relationships/image" Target="/ppt/media/image2.png" Id="R0b70331f37704b7f" /><Relationship Type="http://schemas.openxmlformats.org/officeDocument/2006/relationships/chart" Target="/ppt/slides/charts/chart1.xml" Id="R001ad562e25d450c" /><Relationship Type="http://schemas.openxmlformats.org/officeDocument/2006/relationships/notesSlide" Target="/ppt/notesSlides/notesSlide2.xml" Id="Rd5a2684961484e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fd6ad3210a48ff" /><Relationship Type="http://schemas.openxmlformats.org/officeDocument/2006/relationships/image" Target="/ppt/media/image3.png" Id="R740ae3e7591a4eff" /><Relationship Type="http://schemas.openxmlformats.org/officeDocument/2006/relationships/notesSlide" Target="/ppt/notesSlides/notesSlide3.xml" Id="R444fd0b21fe346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7e9627cde04588" /><Relationship Type="http://schemas.openxmlformats.org/officeDocument/2006/relationships/image" Target="/ppt/media/image4.png" Id="R31e7e7b3d9ba443f" /><Relationship Type="http://schemas.openxmlformats.org/officeDocument/2006/relationships/image" Target="/ppt/media/image5.png" Id="R2935909bbe9f41fe" /><Relationship Type="http://schemas.openxmlformats.org/officeDocument/2006/relationships/notesSlide" Target="/ppt/notesSlides/notesSlide4.xml" Id="Rbbbafde34a5d4d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81b4d296474776" /><Relationship Type="http://schemas.openxmlformats.org/officeDocument/2006/relationships/image" Target="/ppt/media/image6.png" Id="Rdc3c5818a9bd452d" /><Relationship Type="http://schemas.openxmlformats.org/officeDocument/2006/relationships/notesSlide" Target="/ppt/notesSlides/notesSlide5.xml" Id="R22cfa3290d3e43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bb9941e7a84eb2" /><Relationship Type="http://schemas.openxmlformats.org/officeDocument/2006/relationships/image" Target="/ppt/media/image7.png" Id="Rd1c0737c633f4e51" /><Relationship Type="http://schemas.openxmlformats.org/officeDocument/2006/relationships/notesSlide" Target="/ppt/notesSlides/notesSlide6.xml" Id="R62cae4f1930344e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Positive hosts</c:v>
          </c:tx>
          <c:spPr>
            <a:solidFill xmlns:a="http://schemas.openxmlformats.org/drawingml/2006/main">
              <a:srgbClr val="2166A0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B. vittatus</c:v>
                </c:pt>
                <c:pt idx="1">
                  <c:v>A. equestris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20</c:v>
                </c:pt>
                <c:pt idx="1">
                  <c:v>2</c:v>
                </c:pt>
              </c:numCache>
            </c:numRef>
          </c:val>
        </c:ser>
        <c:ser>
          <c:idx val="1"/>
          <c:order val="1"/>
          <c:tx>
            <c:v>Recorded parasites</c:v>
          </c:tx>
          <c:spPr>
            <a:solidFill xmlns:a="http://schemas.openxmlformats.org/drawingml/2006/main">
              <a:srgbClr val="D37A20"/>
            </a:solidFill>
          </c:spPr>
          <c:invertIfNegative val="0"/>
          <c:cat>
            <c:strRef>
              <c:f>'Chart Data'!$C$2:$C$3</c:f>
              <c:strCache>
                <c:ptCount val="2"/>
                <c:pt idx="0">
                  <c:v>B. vittatus</c:v>
                </c:pt>
                <c:pt idx="1">
                  <c:v>A. equestris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33</c:v>
                </c:pt>
                <c:pt idx="1">
                  <c:v>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BE5ED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102F55"/>
                    </a:solidFill>
                    <a:latin typeface="Arial"/>
                    <a:ea typeface="Arial"/>
                    <a:cs typeface="Arial"/>
                  </a:rPr>
                  <a:t>Recorded count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solidFill>
                <a:srgbClr val="102F55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9816B-DC6B-4720-9C97-B47E1435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8ED76-7229-40E1-BF99-300A9C5694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f4402ab384b9d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B8EB37-608A-487E-B522-D3170DC4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793E0-998B-41B8-BCAA-B44DEA09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20C95-A7E2-446C-939B-35660774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00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South Florida parasite records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854C00-DBC1-4FDC-A385-ED88F60C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952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Host associations, counts and comparative morphology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20204-CC9B-4C6E-A442-4233A8F9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</p:spTree>
    <p:extLst>
      <p:ext uri="{BB962C8B-B14F-4D97-AF65-F5344CB8AC3E}">
        <p14:creationId xmlns:p14="http://schemas.microsoft.com/office/powerpoint/2010/main" val="18287245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A096B-6E3C-4BB1-9FCA-659001E44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Composition of the positive lizard series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E3BB4-FB44-49C6-A371-AEB0C3BFE2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0331f37704b7f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5F75E-34A0-4EFC-8211-FD89EAD1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49260C-6A15-4D95-BF44-F0DD5502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4CAF86E7-01DE-41C8-BA1C-03C683028C25}"/>
              </a:ext>
            </a:extLst>
          </p:cNvPr>
          <p:cNvGraphicFramePr/>
          <p:nvPr/>
        </p:nvGraphicFramePr>
        <p:xfrm>
          <a:off xmlns:a="http://schemas.openxmlformats.org/drawingml/2006/main" x="857250" y="1476375"/>
          <a:ext xmlns:a="http://schemas.openxmlformats.org/drawingml/2006/main" cx="104775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01ad562e25d450c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8EFDF1-3B48-4FF9-9FEC-4B44F6DC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Dwyer, ESA presentation, supplied source. Twenty-two positive lizards and 35 parasites. The complete eligible examination denominator remains unavailable, so these are not prevalence estimates.</a:t>
            </a:r>
          </a:p>
        </p:txBody>
      </p:sp>
    </p:spTree>
    <p:extLst>
      <p:ext uri="{BB962C8B-B14F-4D97-AF65-F5344CB8AC3E}">
        <p14:creationId xmlns:p14="http://schemas.microsoft.com/office/powerpoint/2010/main" val="3604736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26E3E6-FE7A-4DB3-BF5A-2B482CA9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Host-count archive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E0313-B86C-4F65-AF1C-5846A5C27A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ae3e7591a4eff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46A114-43DF-471D-AB54-D61003BF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FD52E-F5C0-4F50-A1C1-D20F26ECE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D2966-4E4E-4197-865D-AFC7E1BDFA99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20859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Group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Rows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Positive rows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Recorded parasites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AgCo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28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16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178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NeFa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CAB2EB-E044-4247-B321-5A4F2EC0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 Everglades synthesis Appendix A. The positive fractions concern archival rows with unresolved examination eligibility. Taxon and organ allocations remain unresolved.</a:t>
            </a:r>
          </a:p>
        </p:txBody>
      </p:sp>
    </p:spTree>
    <p:extLst>
      <p:ext uri="{BB962C8B-B14F-4D97-AF65-F5344CB8AC3E}">
        <p14:creationId xmlns:p14="http://schemas.microsoft.com/office/powerpoint/2010/main" val="1473039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915BA-0C2B-47DA-8EA2-39DB6158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County context and record coverage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69C06-753D-4244-AB7C-40B183207F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e7e7b3d9ba443f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4F6692-9008-4C6C-ADDA-F6209F1A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12BF5-B71F-41DC-A204-1FA82386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67A84C-2282-4A8F-BDD3-AF03BAF401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5909bbe9f41fe"/>
          <a:stretch xmlns:a="http://schemas.openxmlformats.org/drawingml/2006/main"/>
        </p:blipFill>
        <p:spPr>
          <a:xfrm xmlns:a="http://schemas.openxmlformats.org/drawingml/2006/main">
            <a:off x="1540933" y="1285875"/>
            <a:ext cx="5185833" cy="4667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B1FD80-6110-40E8-B3D5-7347BCEA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476375"/>
            <a:ext cx="3333750" cy="414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The separate county summary contains 26 rows and 178 recorded parasites.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specimen-level join to the 28-row cottonmouth table remains unresolved.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County shading does not show infection risk.</a:t>
            </a:r>
          </a:p>
        </p:txBody>
      </p:sp>
    </p:spTree>
    <p:extLst>
      <p:ext uri="{BB962C8B-B14F-4D97-AF65-F5344CB8AC3E}">
        <p14:creationId xmlns:p14="http://schemas.microsoft.com/office/powerpoint/2010/main" val="19796525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57F2A-0352-4267-A6B2-3B3B7F93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Ecological inference needs linked examinations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4F19B-0651-44BC-BDC4-D30A202182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3c5818a9bd452d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43777A-01E3-4B3A-B4FF-43303A77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B6DDC-6F3C-42DA-AE8C-4F05AE8D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E80DF-2143-43D3-A14E-666F1A90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Current findings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F4AC3-8F25-4D8C-B739-6433DA3A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Two cottonmouth rows contribute 102 of 178 recorded parasites.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The positive lizard series describes host composition.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Published reference landmarks support a separate shape analysis.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EDC773-2C72-424B-8178-84A6E41F5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Next scientific comparisons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40CAC1-997B-4589-B361-97AE3AC1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Verify examination eligibility and effort.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Link parasite determinations to hosts and organs.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Test taxon-specific burden only after resolving the record joins.</a:t>
            </a:r>
          </a:p>
        </p:txBody>
      </p:sp>
    </p:spTree>
    <p:extLst>
      <p:ext uri="{BB962C8B-B14F-4D97-AF65-F5344CB8AC3E}">
        <p14:creationId xmlns:p14="http://schemas.microsoft.com/office/powerpoint/2010/main" val="5749928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5100C-4824-4C35-B733-4D240A7B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Pentastome source totals reconcile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0204B-9C62-4440-9B65-01A895F78A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0737c633f4e51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CC1BD4-A027-41DF-9AFD-3DB546D8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09F55-6437-4394-B7EF-A8471B28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2BB06-C4E4-4584-B95A-C44D7412E069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27813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Host source label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Positive hosts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Recorded count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Basiliscus vittatus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20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33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Anolis equestris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Thamnophis sauritus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A4860-A014-4241-8AE8-9B0A0F42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Necropsy master workbook, Sheet1 rows 2–195. The lizard subtotal matches the earlier 22-host, 35-organism series. Agreement does not establish individual specimen joins.</a:t>
            </a:r>
          </a:p>
        </p:txBody>
      </p:sp>
    </p:spTree>
    <p:extLst>
      <p:ext uri="{BB962C8B-B14F-4D97-AF65-F5344CB8AC3E}">
        <p14:creationId xmlns:p14="http://schemas.microsoft.com/office/powerpoint/2010/main" val="16713127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2026-10-22T07:53:34.7400000Z</dcterms:created>
  <dcterms:modified xsi:type="dcterms:W3CDTF">2026-10-22T07:53:34.7400000Z</dcterms:modified>
</coreProperties>
</file>