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3f65ee99e8e4234" /><Relationship Type="http://schemas.openxmlformats.org/officeDocument/2006/relationships/extended-properties" Target="/docProps/app.xml" Id="R1d2869482919448a" /><Relationship Type="http://schemas.openxmlformats.org/officeDocument/2006/relationships/officeDocument" Target="/ppt/presentation.xml" Id="R90ee79e1edda4f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99e288e84f4063"/>
  </p:sldMasterIdLst>
  <p:notesMasterIdLst>
    <p:notesMasterId xmlns:r="http://schemas.openxmlformats.org/officeDocument/2006/relationships" r:id="R2c3a810b08c54536"/>
  </p:notesMasterIdLst>
  <p:sldIdLst>
    <p:sldId xmlns:r="http://schemas.openxmlformats.org/officeDocument/2006/relationships" id="256" r:id="R2721b753e92b4d0b"/>
    <p:sldId xmlns:r="http://schemas.openxmlformats.org/officeDocument/2006/relationships" id="257" r:id="R79c1fb6796c9489c"/>
    <p:sldId xmlns:r="http://schemas.openxmlformats.org/officeDocument/2006/relationships" id="258" r:id="Rf582446134744682"/>
    <p:sldId xmlns:r="http://schemas.openxmlformats.org/officeDocument/2006/relationships" id="259" r:id="Rfc564411c44c4072"/>
    <p:sldId xmlns:r="http://schemas.openxmlformats.org/officeDocument/2006/relationships" id="260" r:id="Rbc392cf8c32b4f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86ed093694409d" /><Relationship Type="http://schemas.openxmlformats.org/officeDocument/2006/relationships/slideMaster" Target="/ppt/slideMasters/slideMaster1.xml" Id="Ree99e288e84f4063" /><Relationship Type="http://schemas.openxmlformats.org/officeDocument/2006/relationships/notesMaster" Target="/ppt/notesMasters/notesMaster1.xml" Id="R2c3a810b08c54536" /><Relationship Type="http://schemas.openxmlformats.org/officeDocument/2006/relationships/presProps" Target="/ppt/presProps.xml" Id="R94cb62a3965e49b1" /><Relationship Type="http://schemas.openxmlformats.org/officeDocument/2006/relationships/tableStyles" Target="/ppt/tableStyles.xml" Id="R73db40c7f531450e" /><Relationship Type="http://schemas.openxmlformats.org/officeDocument/2006/relationships/slide" Target="/ppt/slides/slide1.xml" Id="R2721b753e92b4d0b" /><Relationship Type="http://schemas.openxmlformats.org/officeDocument/2006/relationships/slide" Target="/ppt/slides/slide2.xml" Id="R79c1fb6796c9489c" /><Relationship Type="http://schemas.openxmlformats.org/officeDocument/2006/relationships/slide" Target="/ppt/slides/slide3.xml" Id="Rf582446134744682" /><Relationship Type="http://schemas.openxmlformats.org/officeDocument/2006/relationships/slide" Target="/ppt/slides/slide4.xml" Id="Rfc564411c44c4072" /><Relationship Type="http://schemas.openxmlformats.org/officeDocument/2006/relationships/slide" Target="/ppt/slides/slide5.xml" Id="Rbc392cf8c32b4f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1610d77f424b8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fde411957724527" /><Relationship Type="http://schemas.openxmlformats.org/officeDocument/2006/relationships/notesMaster" Target="/ppt/notesMasters/notesMaster1.xml" Id="Rd3b862f2dd5f48a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89f98b2e7864600" /><Relationship Type="http://schemas.openxmlformats.org/officeDocument/2006/relationships/notesMaster" Target="/ppt/notesMasters/notesMaster1.xml" Id="R043a5904ce3e43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fdbc3879ba44cdf" /><Relationship Type="http://schemas.openxmlformats.org/officeDocument/2006/relationships/notesMaster" Target="/ppt/notesMasters/notesMaster1.xml" Id="R0157f8579e38419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49c7956cab34112" /><Relationship Type="http://schemas.openxmlformats.org/officeDocument/2006/relationships/notesMaster" Target="/ppt/notesMasters/notesMaster1.xml" Id="R8e4fc1f4b160409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4e7927575d48b1" /><Relationship Type="http://schemas.openxmlformats.org/officeDocument/2006/relationships/notesMaster" Target="/ppt/notesMasters/notesMaster1.xml" Id="R3f6da1f772b3435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CDC DPDx Cyclosporiasis. UV autofluorescence source image. Layout and proportional resizing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Ma, Mathison, &amp; Couturier (2025), Table 1, doi:10.1128/jcm.01084-24. All five readers evaluated the same 50 specimens. These are counts, not 250 independent specimens.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CDC DPDx (2019), Cyclosporiasis, safranin-stained comparison gallery. https://www.cdc.gov/dpdx/cyclosporiasis/index.html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SEPS Cyclospora Microscopy and Inference. No SEPS diagnostic, viability or infectivity validation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 et al. (2025), Table 1, doi:10.1128/jcm.01084-24. SEPS does not infer the unallocated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dc3732fb6f4f6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2216177db8416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4600fa9b25495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e60028ff0f494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1fb046db94470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1956351782482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C3B772F-5DFE-4D78-96DC-541FA428B3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7EA87BD-716C-4351-928C-8C391FEAEEE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AB01B8CF-6939-430E-9BC2-F1CF40E7DAE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3A142E2-4591-424B-BCA3-EE6DB067C8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2D3C545-BB70-4813-A5A6-A58747C6732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9540B69-091D-48F0-9C9C-370438F7EB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87866DB-BCCC-4180-B7EB-B6801B25576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1AE0B6C-A153-48B7-8660-D919B49C2F2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D09E1B7-48D7-42FD-918D-6FF127203D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595361A-5A9A-49D0-B08C-677E6D00449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d8b842f5eba4f78" /><Relationship Type="http://schemas.openxmlformats.org/officeDocument/2006/relationships/slideLayout" Target="/ppt/slideLayouts/slideLayout1.xml" Id="Re1e63a1c20e340e4" /><Relationship Type="http://schemas.openxmlformats.org/officeDocument/2006/relationships/slideLayout" Target="/ppt/slideLayouts/slideLayout2.xml" Id="R4e17981f83044777" /><Relationship Type="http://schemas.openxmlformats.org/officeDocument/2006/relationships/slideLayout" Target="/ppt/slideLayouts/slideLayout3.xml" Id="Ra47db2556ed544df" /><Relationship Type="http://schemas.openxmlformats.org/officeDocument/2006/relationships/slideLayout" Target="/ppt/slideLayouts/slideLayout4.xml" Id="R22d14f5f8c234e0d" /><Relationship Type="http://schemas.openxmlformats.org/officeDocument/2006/relationships/slideLayout" Target="/ppt/slideLayouts/slideLayout5.xml" Id="R786c9da0a1de4105" /><Relationship Type="http://schemas.openxmlformats.org/officeDocument/2006/relationships/slideLayout" Target="/ppt/slideLayouts/slideLayout6.xml" Id="Rf8450549702e44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1e63a1c20e340e4"/>
    <p:sldLayoutId xmlns:r="http://schemas.openxmlformats.org/officeDocument/2006/relationships" id="2147483650" r:id="R4e17981f83044777"/>
    <p:sldLayoutId xmlns:r="http://schemas.openxmlformats.org/officeDocument/2006/relationships" id="2147483651" r:id="Ra47db2556ed544df"/>
    <p:sldLayoutId xmlns:r="http://schemas.openxmlformats.org/officeDocument/2006/relationships" id="2147483652" r:id="R22d14f5f8c234e0d"/>
    <p:sldLayoutId xmlns:r="http://schemas.openxmlformats.org/officeDocument/2006/relationships" id="2147483653" r:id="R786c9da0a1de4105"/>
    <p:sldLayoutId xmlns:r="http://schemas.openxmlformats.org/officeDocument/2006/relationships" id="2147483654" r:id="Rf8450549702e44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508cc076524647" /><Relationship Type="http://schemas.openxmlformats.org/officeDocument/2006/relationships/image" Target="/ppt/media/image.png" Id="Rca1e6031c6394cb2" /><Relationship Type="http://schemas.openxmlformats.org/officeDocument/2006/relationships/image" Target="/ppt/media/image.jpeg" Id="R51d32882344d4884" /><Relationship Type="http://schemas.openxmlformats.org/officeDocument/2006/relationships/notesSlide" Target="/ppt/notesSlides/notesSlide1.xml" Id="R1f497e6d01f1435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d6e3b7b4a14a6b" /><Relationship Type="http://schemas.openxmlformats.org/officeDocument/2006/relationships/image" Target="/ppt/media/image2.png" Id="Rc8e20b06a2574e6c" /><Relationship Type="http://schemas.openxmlformats.org/officeDocument/2006/relationships/chart" Target="/ppt/slides/charts/chart1.xml" Id="R416efcbc4d384b06" /><Relationship Type="http://schemas.openxmlformats.org/officeDocument/2006/relationships/notesSlide" Target="/ppt/notesSlides/notesSlide2.xml" Id="R30ebf060404245a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805ab9e2b845d1" /><Relationship Type="http://schemas.openxmlformats.org/officeDocument/2006/relationships/image" Target="/ppt/media/image3.png" Id="Rbb32cfab578a47e0" /><Relationship Type="http://schemas.openxmlformats.org/officeDocument/2006/relationships/image" Target="/ppt/media/image2.jpeg" Id="R17d6e507d5334336" /><Relationship Type="http://schemas.openxmlformats.org/officeDocument/2006/relationships/notesSlide" Target="/ppt/notesSlides/notesSlide3.xml" Id="R870e1943d0394c8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e922e911c148ee" /><Relationship Type="http://schemas.openxmlformats.org/officeDocument/2006/relationships/image" Target="/ppt/media/image4.png" Id="R7b6dd4fd75e6496a" /><Relationship Type="http://schemas.openxmlformats.org/officeDocument/2006/relationships/notesSlide" Target="/ppt/notesSlides/notesSlide4.xml" Id="R90fdc06a5f9242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ebb78677e3498b" /><Relationship Type="http://schemas.openxmlformats.org/officeDocument/2006/relationships/image" Target="/ppt/media/image5.png" Id="R049a502e1841440d" /><Relationship Type="http://schemas.openxmlformats.org/officeDocument/2006/relationships/notesSlide" Target="/ppt/notesSlides/notesSlide5.xml" Id="Rcd8c07cf8ac543f7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UV</c:v>
          </c:tx>
          <c:spPr>
            <a:solidFill xmlns:a="http://schemas.openxmlformats.org/drawingml/2006/main">
              <a:srgbClr val="2166A0"/>
            </a:solidFill>
          </c:spPr>
          <c:invertIfNegative val="0"/>
          <c:cat>
            <c:numRef>
              <c:f>'Chart Data'!$A$2:$A$6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'Chart Data'!$B$2:$B$6</c:f>
              <c:numCache>
                <c:formatCode>General</c:formatCode>
                <c:ptCount val="5"/>
                <c:pt idx="0">
                  <c:v>47</c:v>
                </c:pt>
                <c:pt idx="1">
                  <c:v>47</c:v>
                </c:pt>
                <c:pt idx="2">
                  <c:v>47</c:v>
                </c:pt>
                <c:pt idx="3">
                  <c:v>44</c:v>
                </c:pt>
                <c:pt idx="4">
                  <c:v>37</c:v>
                </c:pt>
              </c:numCache>
            </c:numRef>
          </c:val>
        </c:ser>
        <c:ser>
          <c:idx val="1"/>
          <c:order val="1"/>
          <c:tx>
            <c:v>Modified acid-fast</c:v>
          </c:tx>
          <c:spPr>
            <a:solidFill xmlns:a="http://schemas.openxmlformats.org/drawingml/2006/main">
              <a:srgbClr val="D37A20"/>
            </a:solidFill>
          </c:spPr>
          <c:invertIfNegative val="0"/>
          <c:cat>
            <c:numRef>
              <c:f>'Chart Data'!$C$2:$C$6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'Chart Data'!$D$2:$D$6</c:f>
              <c:numCache>
                <c:formatCode>General</c:formatCode>
                <c:ptCount val="5"/>
                <c:pt idx="0">
                  <c:v>43</c:v>
                </c:pt>
                <c:pt idx="1">
                  <c:v>45</c:v>
                </c:pt>
                <c:pt idx="2">
                  <c:v>42</c:v>
                </c:pt>
                <c:pt idx="3">
                  <c:v>43</c:v>
                </c:pt>
                <c:pt idx="4">
                  <c:v>40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425">
                  <a:solidFill>
                    <a:srgbClr val="102F55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BE5ED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575">
                    <a:solidFill>
                      <a:srgbClr val="102F55"/>
                    </a:solidFill>
                    <a:latin typeface="Arial"/>
                    <a:ea typeface="Arial"/>
                    <a:cs typeface="Arial"/>
                  </a:rPr>
                  <a:t>Agreement count / 50 specimens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575">
                  <a:solidFill>
                    <a:srgbClr val="102F55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75">
              <a:solidFill>
                <a:srgbClr val="102F55"/>
              </a:solidFill>
              <a:latin typeface="Arial"/>
              <a:ea typeface="Arial"/>
              <a:cs typeface="Arial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AD1BE2-4EEE-416D-A7E1-F74D7041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r>
              <a:t/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9289EB-9011-4D11-8D3E-7E62B6254D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1e6031c6394cb2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AE4586-D57C-42B1-96C5-3663248A9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895382-BADB-491C-AD5B-1528BE2B6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F6B6DD-75A1-4A19-A14F-5544E056E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71625"/>
            <a:ext cx="6191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5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45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Cyclospora microscopy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AE5D4F-917E-426C-927A-B8264D5FD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5715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Reference appearance and biological endpoints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8F0E9B-7DE4-4362-8310-9AE3C3817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619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Society for Evolutionary Parasite Systematics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F90493-7575-4D38-B59F-08B078E2AFE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d32882344d4884"/>
          <a:stretch xmlns:a="http://schemas.openxmlformats.org/drawingml/2006/main"/>
        </p:blipFill>
        <p:spPr>
          <a:xfrm xmlns:a="http://schemas.openxmlformats.org/drawingml/2006/main">
            <a:off x="7334250" y="1333500"/>
            <a:ext cx="4191000" cy="41910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5677CC-CBCE-474E-A2C3-EDD136F3E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619750"/>
            <a:ext cx="4191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CDC DPDx Cyclosporiasis. UV autofluorescence source image. Layout and proportional resizing only.</a:t>
            </a:r>
          </a:p>
        </p:txBody>
      </p:sp>
    </p:spTree>
    <p:extLst>
      <p:ext uri="{BB962C8B-B14F-4D97-AF65-F5344CB8AC3E}">
        <p14:creationId xmlns:p14="http://schemas.microsoft.com/office/powerpoint/2010/main" val="9635868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523BFC-5671-4A6C-B21F-68C5B7B63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Reader agreement varies by method and reader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D3E38A-DDF2-4283-95CF-B6AA038AF1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e20b06a2574e6c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99597D-63AE-444B-A118-E2BE50BEF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12E458-987D-4DC7-AE4A-82B437C9B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080467F2-0EC2-4507-A3F5-18FED68635D7}"/>
              </a:ext>
            </a:extLst>
          </p:cNvPr>
          <p:cNvGraphicFramePr/>
          <p:nvPr/>
        </p:nvGraphicFramePr>
        <p:xfrm>
          <a:off xmlns:a="http://schemas.openxmlformats.org/drawingml/2006/main" x="857250" y="1476375"/>
          <a:ext xmlns:a="http://schemas.openxmlformats.org/drawingml/2006/main" cx="104775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16efcbc4d384b06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476B3C-9658-4018-9B2B-D75298612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Ma, Mathison, &amp; Couturier (2025), Table 1, doi:10.1128/jcm.01084-24. All five readers evaluated the same 50 specimens. These are counts, not 250 independent specimens.</a:t>
            </a:r>
          </a:p>
        </p:txBody>
      </p:sp>
    </p:spTree>
    <p:extLst>
      <p:ext uri="{BB962C8B-B14F-4D97-AF65-F5344CB8AC3E}">
        <p14:creationId xmlns:p14="http://schemas.microsoft.com/office/powerpoint/2010/main" val="21102853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B5DE86-B7E7-4EC5-A3A5-7F7DA677C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A mixed-taxon reference needs both labels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75EC31-B8B6-49CB-B7FB-26B41EAF54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32cfab578a47e0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CBAE59-A1EC-4955-AA0F-7748764AF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5D9E24-DBB8-416A-BC9B-6F80D4B7F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B052D0-0AC1-4810-86C4-6E9B6ABD43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d6e507d5334336"/>
          <a:stretch xmlns:a="http://schemas.openxmlformats.org/drawingml/2006/main"/>
        </p:blipFill>
        <p:spPr>
          <a:xfrm xmlns:a="http://schemas.openxmlformats.org/drawingml/2006/main">
            <a:off x="1800225" y="1285875"/>
            <a:ext cx="4667250" cy="4667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32269F-C5DE-4D8A-AD29-FB27C09A4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476375"/>
            <a:ext cx="3333750" cy="414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Yellow arrow: Cyclospora cayetanensis.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Red arrow: Cryptosporidium parvum.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87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Source arrows and pixels remain intact. Display size supplies no physical calibration.</a:t>
            </a:r>
          </a:p>
        </p:txBody>
      </p:sp>
    </p:spTree>
    <p:extLst>
      <p:ext uri="{BB962C8B-B14F-4D97-AF65-F5344CB8AC3E}">
        <p14:creationId xmlns:p14="http://schemas.microsoft.com/office/powerpoint/2010/main" val="5488040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8E2AA9-0EFC-4C99-B1DD-69946E795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Separate biological endpoints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F22295-3ECB-44D6-8121-70C7E47C77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6dd4fd75e6496a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1BF670-02DE-4A9D-A1FA-2C6095A47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D287F0-8ED6-47A3-8FD5-48E958575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43813C-6493-44A5-9BAB-47767EA72D69}"/>
              </a:ext>
            </a:extLst>
          </p:cNvPr>
          <p:cNvGraphicFramePr/>
          <p:nvPr/>
        </p:nvGraphicFramePr>
        <p:xfrm>
          <a:off xmlns:a="http://schemas.openxmlformats.org/drawingml/2006/main" x="609600" y="1381125"/>
          <a:ext xmlns:a="http://schemas.openxmlformats.org/drawingml/2006/main" cx="10972800" cy="3476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57600"/>
                <a:gridCol w="3657600"/>
                <a:gridCol w="3657600"/>
              </a:tblGrid>
              <a:tr h="695325"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Endpoint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Question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25" b="0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Evidence requirement</a:t>
                      </a:r>
                    </a:p>
                  </a:txBody>
                  <a:tcPr marL="91440" marR="91440" marT="45720" marB="45720">
                    <a:solidFill>
                      <a:srgbClr val="102F55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Recognition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Does the object resemble the reference?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Preparation and visible morphology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Identification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Which organism does it represent?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Diagnostic comparison and adjudication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Viability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Can the organism remain biologically active?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Appropriate validated viability endpoint</a:t>
                      </a:r>
                    </a:p>
                  </a:txBody>
                  <a:tcPr marL="91440" marR="91440" marT="45720" marB="45720">
                    <a:solidFill>
                      <a:srgbClr val="F0F5F8"/>
                    </a:solidFill>
                  </a:tcPr>
                </a:tc>
              </a:tr>
              <a:tr h="695325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Infectivity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Can it establish infection?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rgbClr val="102F55"/>
                          </a:solidFill>
                          <a:latin typeface="Arial"/>
                          <a:ea typeface="Arial"/>
                          <a:cs typeface="Arial"/>
                        </a:rPr>
                        <a:t>Appropriate experimental evidence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3B9A6C-E291-4201-8897-41DED7E02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972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 Cyclospora Microscopy and Inference. No SEPS diagnostic, viability or infectivity validation claimed.</a:t>
            </a:r>
          </a:p>
        </p:txBody>
      </p:sp>
    </p:spTree>
    <p:extLst>
      <p:ext uri="{BB962C8B-B14F-4D97-AF65-F5344CB8AC3E}">
        <p14:creationId xmlns:p14="http://schemas.microsoft.com/office/powerpoint/2010/main" val="4488848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64BE03-3EE9-4CE4-8859-354BCEDD5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Published outcome categories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3C1559-D446-46EA-BE0D-1FAEF9703C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9a502e1841440d"/>
          <a:stretch xmlns:a="http://schemas.openxmlformats.org/drawingml/2006/main"/>
        </p:blipFill>
        <p:spPr>
          <a:xfrm xmlns:a="http://schemas.openxmlformats.org/drawingml/2006/main">
            <a:off x="11144250" y="333375"/>
            <a:ext cx="552450" cy="5524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D2F88F-9922-4729-B30E-1EB887FFE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SEPS:PRISM   M. R. Dwyer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6325E4-C4CB-4E6A-94F7-D9FD38EBB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6438900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defPPr>
            <a:lvl1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1pPr>
            <a:lvl2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2pPr>
            <a:lvl3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3pPr>
            <a:lvl4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4pPr>
            <a:lvl5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5pPr>
            <a:lvl6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6pPr>
            <a:lvl7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7pPr>
            <a:lvl8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8pPr>
            <a:lvl9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125" b="0">
                <a:solidFill>
                  <a:srgbClr val="526C80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526C80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3CCDF2-64AE-47E4-A702-E145B7A2A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Additional error categories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AFD222-D5AC-41D7-815A-19729CB54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Incorrect coccidian assignments and additional-coccidian reports explain most remaining evaluations.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The table retains 50 specimens per reader and method.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CF3E62-0B8B-4ED3-9ADF-85E32D36F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42875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166A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166A0"/>
                </a:solidFill>
                <a:latin typeface="Arial"/>
                <a:ea typeface="Arial"/>
                <a:cs typeface="Arial"/>
              </a:rPr>
              <a:t>One unresolved table discrepancy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8D5190-5B22-4AC8-A9AC-7A818469A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143125"/>
            <a:ext cx="5048250" cy="3667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Reader 3 MAF: 42 agreement + 6 false negatives + 1 additional-coccidian report = 49.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F55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02F55"/>
                </a:solidFill>
                <a:latin typeface="Arial"/>
                <a:ea typeface="Arial"/>
                <a:cs typeface="Arial"/>
              </a:rPr>
              <a:t>We retain the published numbers and disclose the residual.</a:t>
            </a:r>
          </a:p>
        </p:txBody>
      </p:sp>
    </p:spTree>
    <p:extLst>
      <p:ext uri="{BB962C8B-B14F-4D97-AF65-F5344CB8AC3E}">
        <p14:creationId xmlns:p14="http://schemas.microsoft.com/office/powerpoint/2010/main" val="18683002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2026-10-22T07:53:32.0030000Z</dcterms:created>
  <dcterms:modified xsi:type="dcterms:W3CDTF">2026-10-22T07:53:32.0030000Z</dcterms:modified>
</coreProperties>
</file>